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1"/>
    <p:sldMasterId id="2147483698" r:id="rId2"/>
    <p:sldMasterId id="2147483764" r:id="rId3"/>
    <p:sldMasterId id="2147483823" r:id="rId4"/>
  </p:sldMasterIdLst>
  <p:notesMasterIdLst>
    <p:notesMasterId r:id="rId24"/>
  </p:notesMasterIdLst>
  <p:handoutMasterIdLst>
    <p:handoutMasterId r:id="rId25"/>
  </p:handoutMasterIdLst>
  <p:sldIdLst>
    <p:sldId id="1044" r:id="rId5"/>
    <p:sldId id="1045" r:id="rId6"/>
    <p:sldId id="1046" r:id="rId7"/>
    <p:sldId id="1055" r:id="rId8"/>
    <p:sldId id="1056" r:id="rId9"/>
    <p:sldId id="1049" r:id="rId10"/>
    <p:sldId id="1050" r:id="rId11"/>
    <p:sldId id="1051" r:id="rId12"/>
    <p:sldId id="1052" r:id="rId13"/>
    <p:sldId id="1053" r:id="rId14"/>
    <p:sldId id="1054" r:id="rId15"/>
    <p:sldId id="1061" r:id="rId16"/>
    <p:sldId id="1062" r:id="rId17"/>
    <p:sldId id="1064" r:id="rId18"/>
    <p:sldId id="1059" r:id="rId19"/>
    <p:sldId id="1060" r:id="rId20"/>
    <p:sldId id="1057" r:id="rId21"/>
    <p:sldId id="1058" r:id="rId22"/>
    <p:sldId id="916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13A18B1B-C52E-4B32-BF88-1B0F1C4F0456}">
          <p14:sldIdLst>
            <p14:sldId id="1044"/>
            <p14:sldId id="1045"/>
            <p14:sldId id="1046"/>
            <p14:sldId id="1055"/>
            <p14:sldId id="1056"/>
            <p14:sldId id="1049"/>
            <p14:sldId id="1050"/>
            <p14:sldId id="1051"/>
            <p14:sldId id="1052"/>
            <p14:sldId id="1053"/>
            <p14:sldId id="1054"/>
            <p14:sldId id="1061"/>
            <p14:sldId id="1062"/>
            <p14:sldId id="1064"/>
            <p14:sldId id="1059"/>
            <p14:sldId id="1060"/>
            <p14:sldId id="1057"/>
            <p14:sldId id="1058"/>
            <p14:sldId id="916"/>
          </p14:sldIdLst>
        </p14:section>
        <p14:section name="CREDITS &amp; COPYRIGHTS" id="{18636757-AC71-4832-B2EB-DBAB69615C8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880">
          <p15:clr>
            <a:srgbClr val="A4A3A4"/>
          </p15:clr>
        </p15:guide>
        <p15:guide id="7" pos="431">
          <p15:clr>
            <a:srgbClr val="A4A3A4"/>
          </p15:clr>
        </p15:guide>
        <p15:guide id="8" pos="5329">
          <p15:clr>
            <a:srgbClr val="A4A3A4"/>
          </p15:clr>
        </p15:guide>
        <p15:guide id="9" pos="5556" userDrawn="1">
          <p15:clr>
            <a:srgbClr val="A4A3A4"/>
          </p15:clr>
        </p15:guide>
        <p15:guide id="10" pos="249">
          <p15:clr>
            <a:srgbClr val="A4A3A4"/>
          </p15:clr>
        </p15:guide>
        <p15:guide id="11" pos="1474" userDrawn="1">
          <p15:clr>
            <a:srgbClr val="A4A3A4"/>
          </p15:clr>
        </p15:guide>
        <p15:guide id="12" pos="4286" userDrawn="1">
          <p15:clr>
            <a:srgbClr val="A4A3A4"/>
          </p15:clr>
        </p15:guide>
        <p15:guide id="13" pos="3288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608B"/>
    <a:srgbClr val="8ED3F6"/>
    <a:srgbClr val="49CEEF"/>
    <a:srgbClr val="2C3E50"/>
    <a:srgbClr val="222A35"/>
    <a:srgbClr val="FFFFFF"/>
    <a:srgbClr val="2A9A72"/>
    <a:srgbClr val="1E2631"/>
    <a:srgbClr val="7F7F7F"/>
    <a:srgbClr val="2F3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6370" autoAdjust="0"/>
  </p:normalViewPr>
  <p:slideViewPr>
    <p:cSldViewPr>
      <p:cViewPr varScale="1">
        <p:scale>
          <a:sx n="72" d="100"/>
          <a:sy n="72" d="100"/>
        </p:scale>
        <p:origin x="816" y="60"/>
      </p:cViewPr>
      <p:guideLst>
        <p:guide orient="horz" pos="2251"/>
        <p:guide orient="horz" pos="3158"/>
        <p:guide orient="horz" pos="981"/>
        <p:guide pos="2880"/>
        <p:guide pos="431"/>
        <p:guide pos="5329"/>
        <p:guide pos="5556"/>
        <p:guide pos="249"/>
        <p:guide pos="1474"/>
        <p:guide pos="4286"/>
        <p:guide pos="3288"/>
        <p:guide orient="horz" pos="329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>
      <p:cViewPr varScale="1">
        <p:scale>
          <a:sx n="84" d="100"/>
          <a:sy n="84" d="100"/>
        </p:scale>
        <p:origin x="297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891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0C67-4150-4956-8729-9415F8BA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5719514" cy="1944216"/>
          </a:xfrm>
        </p:spPr>
        <p:txBody>
          <a:bodyPr anchor="ctr"/>
          <a:lstStyle>
            <a:lvl1pPr algn="ctr">
              <a:defRPr sz="45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7B7FC-7BD6-47E1-BA5F-22C947BEF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192" y="5085184"/>
            <a:ext cx="2211421" cy="935682"/>
          </a:xfrm>
        </p:spPr>
        <p:txBody>
          <a:bodyPr anchor="ctr"/>
          <a:lstStyle>
            <a:lvl1pPr marL="0" indent="0" algn="r">
              <a:buNone/>
              <a:defRPr sz="18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907A-3CB0-4790-A989-C433C4D1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11FA0-CB36-4653-B24F-0D8BECF0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48B60-676B-471F-8CB5-EDE5EBB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/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806AE780-5361-49C3-9E63-C5BA3BDBAB9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3D2EE-DB03-49BE-8799-D61A60F1F5C3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EFFD09-48BC-4833-B5CE-02BF474012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B87E7E-43E7-4AF7-8528-C70F5237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FA72BDEA-FCD4-4B6A-8F93-78CEA73264E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7D8F52-0FBD-47DD-A025-CFA3B29BCF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560269F-271B-4812-A5BD-C4AB8B32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928" y="-38694"/>
            <a:ext cx="4969464" cy="1325563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048" y="1286870"/>
            <a:ext cx="3889344" cy="1325563"/>
          </a:xfrm>
        </p:spPr>
        <p:txBody>
          <a:bodyPr>
            <a:normAutofit/>
          </a:bodyPr>
          <a:lstStyle>
            <a:lvl1pPr marL="0" indent="0" algn="just">
              <a:buNone/>
              <a:defRPr sz="1500" cap="all" baseline="0"/>
            </a:lvl1pPr>
            <a:lvl2pPr marL="342900" indent="0" algn="r">
              <a:buNone/>
              <a:defRPr/>
            </a:lvl2pPr>
            <a:lvl3pPr marL="685800" indent="0" algn="r">
              <a:buNone/>
              <a:defRPr/>
            </a:lvl3pPr>
            <a:lvl4pPr marL="1028700" indent="0" algn="r">
              <a:buNone/>
              <a:defRPr/>
            </a:lvl4pPr>
            <a:lvl5pPr marL="1371600" indent="0" algn="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821264-AC07-4573-9198-981E26063A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720" y="4724401"/>
            <a:ext cx="3308474" cy="146367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350" cap="all" baseline="0"/>
            </a:lvl1pPr>
          </a:lstStyle>
          <a:p>
            <a:pPr lvl="0"/>
            <a:r>
              <a:rPr lang="en-US" dirty="0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val="2837312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2852936"/>
            <a:ext cx="3816424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8024" y="5047036"/>
            <a:ext cx="3816424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450558" y="2170938"/>
            <a:ext cx="4886158" cy="3073534"/>
          </a:xfrm>
        </p:spPr>
        <p:txBody>
          <a:bodyPr wrap="square">
            <a:spAutoFit/>
          </a:bodyPr>
          <a:lstStyle>
            <a:lvl1pPr marL="0" indent="0">
              <a:buNone/>
              <a:defRPr sz="21525" b="1" kern="0" spc="8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4932040" y="4754879"/>
            <a:ext cx="673331" cy="99753"/>
          </a:xfrm>
          <a:prstGeom prst="rect">
            <a:avLst/>
          </a:prstGeom>
          <a:solidFill>
            <a:srgbClr val="4AC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2062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14" y="806742"/>
            <a:ext cx="4158462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514" y="3000841"/>
            <a:ext cx="4158462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12" y="2011650"/>
            <a:ext cx="4886157" cy="3073534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r">
              <a:buNone/>
              <a:defRPr lang="en-US" sz="21525" b="1" kern="0" spc="8" baseline="0" dirty="0">
                <a:solidFill>
                  <a:srgbClr val="49CEEF"/>
                </a:solidFill>
                <a:latin typeface="Arial Black" panose="020B0A04020102020204" pitchFamily="34" charset="0"/>
              </a:defRPr>
            </a:lvl1pPr>
          </a:lstStyle>
          <a:p>
            <a:pPr marL="171450" lvl="0" indent="-17145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251521" y="2708685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3100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C59143D0-FCAF-41FB-A492-540C43DB83C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071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0715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8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393D0A2B-8CA2-4129-B929-D9E67C2B600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C362DE-2C35-4627-AE02-92D400E6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id="{D7B3B274-7B3E-4E06-9B7D-FB0F9E4DD9B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F1F8B5-C38A-4C79-8C7A-E92064C49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177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177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740D3-9A63-4C53-B603-AFD5EA4CA9CD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9F662AB-A8A3-470F-9DCD-352D470E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46823F7-560F-47A1-9C6B-36CC8094373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57008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57008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3F1024-EF52-4829-ACC7-45E662D8E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78B0F8-B40D-4A4E-B27D-5EF16C09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90A16866-A797-497B-A805-B8495A4782F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81CE4-8F55-4D35-A8A0-65318B7E1DE5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4781C0-54CA-4BFB-9E7D-758C840C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6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679304BB-F47B-412D-98CB-4648E454940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AA8E90-1821-4DCE-98D4-E1849A57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2820E-F81D-4DFD-8733-1D24A4D6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4069-DA73-4ED1-8EA9-C3006B8E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7D7BE-CE32-4BF8-BBEB-E4E9D6548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35E2F-C15A-4548-80F5-181D09C6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0BA0-643A-4B18-BC5E-12B02C3A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7A131-9B76-4E64-AD97-136DDE626FB1}"/>
              </a:ext>
            </a:extLst>
          </p:cNvPr>
          <p:cNvSpPr/>
          <p:nvPr userDrawn="1"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3159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 cap="all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146304"/>
            <a:ext cx="8229600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400" rtl="0" eaLnBrk="1" latinLnBrk="0" hangingPunct="1">
        <a:spcBef>
          <a:spcPct val="0"/>
        </a:spcBef>
        <a:buNone/>
        <a:defRPr lang="en-US" sz="32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39461" y="2574491"/>
            <a:ext cx="5865080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66"/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4930" y="341033"/>
            <a:ext cx="2914141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14104"/>
            <a:ext cx="82296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716954348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685766" rtl="0" eaLnBrk="1" latinLnBrk="0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596" y="3556486"/>
            <a:ext cx="5719514" cy="1944216"/>
          </a:xfrm>
        </p:spPr>
        <p:txBody>
          <a:bodyPr>
            <a:normAutofit/>
          </a:bodyPr>
          <a:lstStyle/>
          <a:p>
            <a:r>
              <a:rPr lang="en-US" dirty="0"/>
              <a:t>Wrong choice 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132" y="5357826"/>
            <a:ext cx="3643306" cy="935682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1700" dirty="0" err="1">
                <a:solidFill>
                  <a:schemeClr val="accent5">
                    <a:lumMod val="75000"/>
                  </a:schemeClr>
                </a:solidFill>
              </a:rPr>
              <a:t>Kaliatsa</a:t>
            </a:r>
            <a:endParaRPr lang="en-US" sz="17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dirty="0"/>
              <a:t>Dpsd19009 Vavouraki Eleni</a:t>
            </a:r>
          </a:p>
          <a:p>
            <a:pPr lvl="1"/>
            <a:r>
              <a:rPr lang="en-US" dirty="0"/>
              <a:t>Dpsd19049 </a:t>
            </a:r>
            <a:r>
              <a:rPr lang="en-US" dirty="0" err="1"/>
              <a:t>Karyotis</a:t>
            </a:r>
            <a:r>
              <a:rPr lang="en-US" dirty="0"/>
              <a:t> </a:t>
            </a:r>
            <a:r>
              <a:rPr lang="en-US" dirty="0" err="1"/>
              <a:t>Konstantinos</a:t>
            </a:r>
            <a:endParaRPr lang="en-US" dirty="0"/>
          </a:p>
          <a:p>
            <a:pPr lvl="1"/>
            <a:r>
              <a:rPr lang="en-US" dirty="0"/>
              <a:t>Dpsd19126 </a:t>
            </a:r>
            <a:r>
              <a:rPr lang="en-US" dirty="0" err="1"/>
              <a:t>Sotidis</a:t>
            </a:r>
            <a:r>
              <a:rPr lang="en-US" dirty="0"/>
              <a:t> </a:t>
            </a:r>
            <a:r>
              <a:rPr lang="en-US" dirty="0" err="1"/>
              <a:t>Alexandros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A5452-376D-464E-9B77-487F46B58A20}"/>
              </a:ext>
            </a:extLst>
          </p:cNvPr>
          <p:cNvSpPr txBox="1"/>
          <p:nvPr/>
        </p:nvSpPr>
        <p:spPr>
          <a:xfrm>
            <a:off x="448886" y="764704"/>
            <a:ext cx="676632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4950" dirty="0">
                <a:solidFill>
                  <a:srgbClr val="E7E6E6">
                    <a:lumMod val="90000"/>
                  </a:srgbClr>
                </a:solidFill>
                <a:latin typeface="Calibri Light" panose="020F0302020204030204"/>
                <a:cs typeface="Arial" panose="020B0604020202020204" pitchFamily="34" charset="0"/>
              </a:rPr>
              <a:t>DIGITAL</a:t>
            </a: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950" b="1" dirty="0">
                <a:solidFill>
                  <a:srgbClr val="E7E6E6">
                    <a:lumMod val="50000"/>
                  </a:srgbClr>
                </a:solidFill>
                <a:latin typeface="Calibri Light" panose="020F0302020204030204"/>
                <a:cs typeface="Arial" panose="020B0604020202020204" pitchFamily="34" charset="0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387351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694" y="2500306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Scenery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el-GR" dirty="0"/>
              <a:t>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50178" name="AutoShape 2" descr="Action logo template stock illustration. Illustration of action - 1667307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5 - Ορθογώνιο"/>
          <p:cNvSpPr/>
          <p:nvPr/>
        </p:nvSpPr>
        <p:spPr>
          <a:xfrm>
            <a:off x="6000760" y="4286256"/>
            <a:ext cx="3357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/>
              <a:t>Μετά την διαδικασία χωρισμού των σκηνών, αποφασίσαμε σε κάποιες από αυτές να έχουμε μακρινές και άλλες κοντινές λήψεις, για την καλύτερη κατανόηση του χώρου αλλά και των εκφράσεων των χαρακτήρων.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>
                <a:solidFill>
                  <a:srgbClr val="1F608B"/>
                </a:solidFill>
              </a:rPr>
              <a:t>Scenery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</a:t>
            </a:r>
            <a:r>
              <a:rPr lang="el-GR" noProof="1"/>
              <a:t>5</a:t>
            </a:r>
            <a:endParaRPr lang="en-US" noProof="1"/>
          </a:p>
        </p:txBody>
      </p:sp>
      <p:pic>
        <p:nvPicPr>
          <p:cNvPr id="1026" name="Picture 2" descr="C:\Users\ebabo\Downloads\Στιγμιότυπο οθόνης (450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1000108"/>
            <a:ext cx="2883497" cy="2571768"/>
          </a:xfrm>
          <a:prstGeom prst="rect">
            <a:avLst/>
          </a:prstGeom>
          <a:noFill/>
        </p:spPr>
      </p:pic>
      <p:pic>
        <p:nvPicPr>
          <p:cNvPr id="1027" name="Picture 3" descr="C:\Users\ebabo\Downloads\Στιγμιότυπο οθόνης (45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1575" y="3643314"/>
            <a:ext cx="2993367" cy="2571768"/>
          </a:xfrm>
          <a:prstGeom prst="rect">
            <a:avLst/>
          </a:prstGeom>
          <a:noFill/>
        </p:spPr>
      </p:pic>
      <p:pic>
        <p:nvPicPr>
          <p:cNvPr id="1028" name="Picture 4" descr="C:\Users\ebabo\Downloads\Στιγμιότυπο οθόνης (45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2357" y="3643314"/>
            <a:ext cx="2831543" cy="2571768"/>
          </a:xfrm>
          <a:prstGeom prst="rect">
            <a:avLst/>
          </a:prstGeom>
          <a:noFill/>
        </p:spPr>
      </p:pic>
      <p:pic>
        <p:nvPicPr>
          <p:cNvPr id="1029" name="Picture 5" descr="C:\Users\ebabo\Downloads\Στιγμιότυπο οθόνης (449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21574" y="1000108"/>
            <a:ext cx="2993368" cy="2571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-71462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>
                <a:solidFill>
                  <a:srgbClr val="1F608B"/>
                </a:solidFill>
              </a:rPr>
              <a:t>Scenery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</a:t>
            </a:r>
            <a:r>
              <a:rPr lang="el-GR" noProof="1"/>
              <a:t>5</a:t>
            </a:r>
            <a:endParaRPr lang="en-US" noProof="1"/>
          </a:p>
        </p:txBody>
      </p:sp>
      <p:pic>
        <p:nvPicPr>
          <p:cNvPr id="1030" name="Picture 6" descr="C:\Users\ebabo\Downloads\Στιγμιότυπο οθόνης (453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857232"/>
            <a:ext cx="3000396" cy="2571768"/>
          </a:xfrm>
          <a:prstGeom prst="rect">
            <a:avLst/>
          </a:prstGeom>
          <a:noFill/>
        </p:spPr>
      </p:pic>
      <p:pic>
        <p:nvPicPr>
          <p:cNvPr id="1031" name="Picture 7" descr="C:\Users\ebabo\Downloads\Στιγμιότυπο οθόνης (454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827771"/>
            <a:ext cx="3143272" cy="2601229"/>
          </a:xfrm>
          <a:prstGeom prst="rect">
            <a:avLst/>
          </a:prstGeom>
          <a:noFill/>
        </p:spPr>
      </p:pic>
      <p:pic>
        <p:nvPicPr>
          <p:cNvPr id="1033" name="Picture 9" descr="C:\Users\ebabo\Downloads\Στιγμιότυπο οθόνης (455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1670" y="3500438"/>
            <a:ext cx="3000396" cy="2640614"/>
          </a:xfrm>
          <a:prstGeom prst="rect">
            <a:avLst/>
          </a:prstGeom>
          <a:noFill/>
        </p:spPr>
      </p:pic>
      <p:pic>
        <p:nvPicPr>
          <p:cNvPr id="1034" name="Picture 10" descr="C:\Users\ebabo\Downloads\Στιγμιότυπο οθόνης (456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3504" y="3500438"/>
            <a:ext cx="3071834" cy="2643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-71462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>
                <a:solidFill>
                  <a:srgbClr val="1F608B"/>
                </a:solidFill>
              </a:rPr>
              <a:t>Scenery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</a:t>
            </a:r>
            <a:r>
              <a:rPr lang="el-GR" noProof="1"/>
              <a:t>5</a:t>
            </a:r>
            <a:endParaRPr lang="en-US" noProof="1"/>
          </a:p>
        </p:txBody>
      </p:sp>
      <p:pic>
        <p:nvPicPr>
          <p:cNvPr id="2050" name="Picture 2" descr="C:\Users\ebabo\Downloads\Στιγμιότυπο οθόνης (458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857231"/>
            <a:ext cx="3071834" cy="2648483"/>
          </a:xfrm>
          <a:prstGeom prst="rect">
            <a:avLst/>
          </a:prstGeom>
          <a:noFill/>
        </p:spPr>
      </p:pic>
      <p:pic>
        <p:nvPicPr>
          <p:cNvPr id="2051" name="Picture 3" descr="C:\Users\ebabo\Downloads\Στιγμιότυπο οθόνης (459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3571876"/>
            <a:ext cx="3071834" cy="2627603"/>
          </a:xfrm>
          <a:prstGeom prst="rect">
            <a:avLst/>
          </a:prstGeom>
          <a:noFill/>
        </p:spPr>
      </p:pic>
      <p:pic>
        <p:nvPicPr>
          <p:cNvPr id="2052" name="Picture 4" descr="C:\Users\ebabo\Downloads\Στιγμιότυπο οθόνης (460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7818" y="3571876"/>
            <a:ext cx="2857520" cy="2618498"/>
          </a:xfrm>
          <a:prstGeom prst="rect">
            <a:avLst/>
          </a:prstGeom>
          <a:noFill/>
        </p:spPr>
      </p:pic>
      <p:pic>
        <p:nvPicPr>
          <p:cNvPr id="14" name="Picture 8" descr="C:\Users\ebabo\Downloads\Στιγμιότυπο οθόνης (457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14546" y="857232"/>
            <a:ext cx="3071834" cy="2635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-71462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>
                <a:solidFill>
                  <a:srgbClr val="1F608B"/>
                </a:solidFill>
              </a:rPr>
              <a:t>Scenery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</a:t>
            </a:r>
            <a:r>
              <a:rPr lang="el-GR" noProof="1"/>
              <a:t>5</a:t>
            </a:r>
            <a:endParaRPr lang="en-US" noProof="1"/>
          </a:p>
        </p:txBody>
      </p:sp>
      <p:pic>
        <p:nvPicPr>
          <p:cNvPr id="4098" name="Picture 2" descr="C:\Users\ebabo\Downloads\Στιγμιότυπο οθόνης (46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071678"/>
            <a:ext cx="3905313" cy="3360988"/>
          </a:xfrm>
          <a:prstGeom prst="rect">
            <a:avLst/>
          </a:prstGeom>
          <a:noFill/>
        </p:spPr>
      </p:pic>
      <p:pic>
        <p:nvPicPr>
          <p:cNvPr id="11" name="Picture 2" descr="C:\Users\ebabo\Downloads\Στιγμιότυπο οθόνης (46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4624" y="2071678"/>
            <a:ext cx="3650252" cy="3214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70" y="3357562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Comic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50178" name="AutoShape 2" descr="Action logo template stock illustration. Illustration of action - 1667307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06</a:t>
            </a:r>
          </a:p>
        </p:txBody>
      </p:sp>
      <p:pic>
        <p:nvPicPr>
          <p:cNvPr id="1026" name="Picture 2" descr="C:\Users\ebabo\Downloads\Post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785842"/>
            <a:ext cx="4143404" cy="537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  <a:scene3d>
            <a:camera prst="obliqueBottomRight"/>
            <a:lightRig rig="threePt" dir="t"/>
          </a:scene3d>
        </p:spPr>
      </p:pic>
      <p:sp>
        <p:nvSpPr>
          <p:cNvPr id="14" name="13 - Τίτλος"/>
          <p:cNvSpPr>
            <a:spLocks noGrp="1"/>
          </p:cNvSpPr>
          <p:nvPr>
            <p:ph type="title"/>
          </p:nvPr>
        </p:nvSpPr>
        <p:spPr>
          <a:xfrm>
            <a:off x="1871700" y="-285776"/>
            <a:ext cx="6643650" cy="1325563"/>
          </a:xfrm>
        </p:spPr>
        <p:txBody>
          <a:bodyPr/>
          <a:lstStyle/>
          <a:p>
            <a:pPr algn="ctr"/>
            <a:r>
              <a:rPr lang="en-US" u="sng" dirty="0">
                <a:solidFill>
                  <a:srgbClr val="1F608B"/>
                </a:solidFill>
              </a:rPr>
              <a:t>Comic</a:t>
            </a:r>
          </a:p>
        </p:txBody>
      </p:sp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70" y="3357562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animation film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50178" name="AutoShape 2" descr="Action logo template stock illustration. Illustration of action - 1667307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>
                <a:solidFill>
                  <a:srgbClr val="1F608B"/>
                </a:solidFill>
              </a:rPr>
              <a:t>Animation film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D2401-0271-9A2E-DF23-B314CB0CE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r="14970" b="3920"/>
          <a:stretch/>
        </p:blipFill>
        <p:spPr>
          <a:xfrm>
            <a:off x="1914434" y="1124744"/>
            <a:ext cx="6414092" cy="4941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6C3D19-C566-10B3-001D-708844FED189}"/>
              </a:ext>
            </a:extLst>
          </p:cNvPr>
          <p:cNvSpPr txBox="1"/>
          <p:nvPr/>
        </p:nvSpPr>
        <p:spPr>
          <a:xfrm>
            <a:off x="3678630" y="4676015"/>
            <a:ext cx="514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highlight>
                  <a:srgbClr val="FFFF00"/>
                </a:highlight>
              </a:rPr>
              <a:t> https://youtu.be/odKbEN6KsnI</a:t>
            </a:r>
          </a:p>
        </p:txBody>
      </p:sp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95531-C87C-4E0C-AD7B-1163A36C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3" name="Group 23"/>
          <p:cNvGrpSpPr/>
          <p:nvPr/>
        </p:nvGrpSpPr>
        <p:grpSpPr>
          <a:xfrm>
            <a:off x="2428860" y="3071810"/>
            <a:ext cx="5224895" cy="968871"/>
            <a:chOff x="2148051" y="2137172"/>
            <a:chExt cx="6966526" cy="1291828"/>
          </a:xfrm>
        </p:grpSpPr>
        <p:grpSp>
          <p:nvGrpSpPr>
            <p:cNvPr id="14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21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18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29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2" y="3429000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>
                <a:solidFill>
                  <a:srgbClr val="1F608B"/>
                </a:solidFill>
              </a:rPr>
              <a:t>Case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Το </a:t>
            </a:r>
            <a:r>
              <a:rPr lang="el-GR" dirty="0" err="1"/>
              <a:t>project</a:t>
            </a:r>
            <a:r>
              <a:rPr lang="el-GR" dirty="0"/>
              <a:t> αφορά την ιστορία της σχέσης ενός πατέρα με το γιο του, κατά την οποία ο πατέρας αντιλαμβάνεται ότι ο γιος του κλέβει χρήματα, έτσι αποφασίζει να τον διώξει από το σπίτι και η πράξη του αυτή θα του στοιχίσει την παρουσία του στη ζωή αλλά η μοίρα τους φέρνει ξανά κοντά.</a:t>
            </a:r>
            <a:r>
              <a:rPr lang="en-US" dirty="0"/>
              <a:t> </a:t>
            </a:r>
            <a:r>
              <a:rPr lang="el-GR" dirty="0"/>
              <a:t>Η ιστορία ξεκινάει με μία αναδρομή στο παρελθόν(2018) των πρωταγωνιστών και επανέρχεται στο σήμερα(2023). Η ταινία είναι προϊόν μυθοπλασίας</a:t>
            </a:r>
            <a:r>
              <a:rPr lang="en-US" dirty="0"/>
              <a:t> </a:t>
            </a:r>
            <a:r>
              <a:rPr lang="el-GR" dirty="0"/>
              <a:t>και μέσω της ιστορίας θέλουμε να περάσουμε ένα κοινωνικό μήνυμα</a:t>
            </a:r>
            <a:r>
              <a:rPr lang="en-US" noProof="1"/>
              <a:t>. </a:t>
            </a:r>
          </a:p>
          <a:p>
            <a:endParaRPr lang="en-US" dirty="0"/>
          </a:p>
          <a:p>
            <a:r>
              <a:rPr lang="el-GR" dirty="0"/>
              <a:t>Τα κύρια γεγονότα της υπόθεσης είναι δύο</a:t>
            </a:r>
            <a:endParaRPr lang="en-US" dirty="0"/>
          </a:p>
          <a:p>
            <a:pPr marL="457200" indent="-457200">
              <a:buAutoNum type="arabicPeriod"/>
            </a:pPr>
            <a:r>
              <a:rPr lang="el-GR" dirty="0"/>
              <a:t>Το πρώτο είναι ο διωγμός του γιού από το σπίτι 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H</a:t>
            </a:r>
            <a:r>
              <a:rPr lang="el-GR" dirty="0"/>
              <a:t> αναπάντεχη συνάντησή τους μετά από χρόνια 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70" y="3433973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Target group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el-GR" dirty="0"/>
              <a:t>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>
                <a:solidFill>
                  <a:srgbClr val="1F608B"/>
                </a:solidFill>
              </a:rPr>
              <a:t>Target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</a:t>
            </a:r>
            <a:r>
              <a:rPr lang="el-GR" noProof="1"/>
              <a:t>2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10" y="3000372"/>
            <a:ext cx="7886700" cy="1143008"/>
          </a:xfrm>
        </p:spPr>
        <p:txBody>
          <a:bodyPr>
            <a:normAutofit/>
          </a:bodyPr>
          <a:lstStyle/>
          <a:p>
            <a:r>
              <a:rPr lang="el-GR" dirty="0"/>
              <a:t>Το έργο συγκαταλέγεται στις ταινίες δραματικού περιεχομένου με έντονα στοιχεία δράματος, δράσης και μυθοπλασίας.</a:t>
            </a:r>
          </a:p>
          <a:p>
            <a:r>
              <a:rPr lang="el-GR" dirty="0"/>
              <a:t>Απευθύνεται κυρίως σε άτομα 13 ετών και άνω λόγω θεματολογίας.</a:t>
            </a:r>
          </a:p>
          <a:p>
            <a:pPr>
              <a:buNone/>
            </a:pPr>
            <a:endParaRPr lang="el-GR" dirty="0"/>
          </a:p>
          <a:p>
            <a:pPr>
              <a:buNone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4034" name="AutoShape 2" descr="16,905 13 Ag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6" name="AutoShape 4" descr="16,905 13 Ag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8" name="AutoShape 6" descr="Age Limit 3 icon PNG and SVG Fre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0" name="AutoShape 8" descr="Age Limit 3 icon PNG and SVG Fre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4041" name="Picture 9" descr="C:\Users\ebabo\Desktop\λήψη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786578" y="277768"/>
            <a:ext cx="857256" cy="857256"/>
          </a:xfrm>
          <a:prstGeom prst="rect">
            <a:avLst/>
          </a:prstGeom>
          <a:noFill/>
        </p:spPr>
      </p:pic>
      <p:sp>
        <p:nvSpPr>
          <p:cNvPr id="44043" name="AutoShape 11" descr="Action logo template stock illustration. Illustration of action - 1667307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70" y="3433973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Worldbuilding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el-GR" dirty="0"/>
              <a:t>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>
                <a:solidFill>
                  <a:srgbClr val="1F608B"/>
                </a:solidFill>
              </a:rPr>
              <a:t>Worldbuilding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2" y="1785926"/>
            <a:ext cx="5300672" cy="3888432"/>
          </a:xfrm>
        </p:spPr>
        <p:txBody>
          <a:bodyPr>
            <a:noAutofit/>
          </a:bodyPr>
          <a:lstStyle/>
          <a:p>
            <a:r>
              <a:rPr lang="el-GR" sz="2000" dirty="0"/>
              <a:t>Η ταινία είναι ένα </a:t>
            </a:r>
            <a:r>
              <a:rPr lang="el-GR" sz="2000" dirty="0" err="1"/>
              <a:t>short</a:t>
            </a:r>
            <a:r>
              <a:rPr lang="el-GR" sz="2000" dirty="0"/>
              <a:t> </a:t>
            </a:r>
            <a:r>
              <a:rPr lang="el-GR" sz="2000" dirty="0" err="1"/>
              <a:t>animation</a:t>
            </a:r>
            <a:r>
              <a:rPr lang="el-GR" sz="2000" dirty="0"/>
              <a:t> </a:t>
            </a:r>
            <a:r>
              <a:rPr lang="el-GR" sz="2000" dirty="0" err="1"/>
              <a:t>film</a:t>
            </a:r>
            <a:r>
              <a:rPr lang="el-GR" sz="2000" dirty="0"/>
              <a:t>, η ιστορία διαδραματίζεται σε μία μεγάλη πόλη της Αμερικής μεταξύ 2018 και 2023.</a:t>
            </a:r>
            <a:endParaRPr lang="en-US" sz="2000" dirty="0"/>
          </a:p>
          <a:p>
            <a:r>
              <a:rPr lang="el-GR" sz="2000" dirty="0"/>
              <a:t>Περιλαμβάνει εσωτερικά και εξωτερικά πλάνα.</a:t>
            </a:r>
          </a:p>
          <a:p>
            <a:r>
              <a:rPr lang="el-GR" sz="2000" dirty="0"/>
              <a:t>Εστιάζουμε σε 3 κτήρια τα οποία είναι:</a:t>
            </a:r>
          </a:p>
          <a:p>
            <a:pPr marL="457200" indent="-457200">
              <a:buAutoNum type="arabicPeriod"/>
            </a:pPr>
            <a:r>
              <a:rPr lang="el-GR" sz="2000" dirty="0"/>
              <a:t>Το διαμέρισμα που έμεναν ο πατέρας με το γιο</a:t>
            </a:r>
          </a:p>
          <a:p>
            <a:pPr marL="457200" indent="-457200">
              <a:buAutoNum type="arabicPeriod"/>
            </a:pPr>
            <a:r>
              <a:rPr lang="el-GR" sz="2000" dirty="0"/>
              <a:t>Ένα νέο διαμέρισμα που θα κλέψει ο γιος και τυχαίνει να είναι αυτό που έχει μετακομίσει ο πατέρας </a:t>
            </a:r>
          </a:p>
          <a:p>
            <a:pPr marL="457200" indent="-457200">
              <a:buAutoNum type="arabicPeriod"/>
            </a:pPr>
            <a:r>
              <a:rPr lang="el-GR" sz="2000" dirty="0"/>
              <a:t>Στο μπαλκόνι ενός κτηρίου, στο οποίο βρίσκεται η γειτόνισσα και βλέπει κάποιους να πάνε να κλέψουν το απέναντι διαμέρισμα.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</a:t>
            </a:r>
            <a:r>
              <a:rPr lang="el-GR" noProof="1"/>
              <a:t>3</a:t>
            </a:r>
            <a:endParaRPr lang="en-US" noProof="1"/>
          </a:p>
        </p:txBody>
      </p:sp>
      <p:pic>
        <p:nvPicPr>
          <p:cNvPr id="2057" name="Picture 9" descr="C:\Users\ebabo\Pictures\Screenshots\Στιγμιότυπο οθόνης (946).png"/>
          <p:cNvPicPr>
            <a:picLocks noChangeAspect="1" noChangeArrowheads="1"/>
          </p:cNvPicPr>
          <p:nvPr/>
        </p:nvPicPr>
        <p:blipFill>
          <a:blip r:embed="rId3"/>
          <a:srcRect l="20894" t="22685" r="50535" b="32870"/>
          <a:stretch>
            <a:fillRect/>
          </a:stretch>
        </p:blipFill>
        <p:spPr bwMode="auto">
          <a:xfrm>
            <a:off x="5286380" y="1357298"/>
            <a:ext cx="3857620" cy="47149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70" y="3433973"/>
            <a:ext cx="3571900" cy="170953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Characters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el-G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71414"/>
            <a:ext cx="6643650" cy="1325563"/>
          </a:xfrm>
        </p:spPr>
        <p:txBody>
          <a:bodyPr>
            <a:noAutofit/>
          </a:bodyPr>
          <a:lstStyle/>
          <a:p>
            <a:pPr algn="ctr"/>
            <a:r>
              <a:rPr lang="en-US" u="sng" noProof="1">
                <a:solidFill>
                  <a:srgbClr val="1F608B"/>
                </a:solidFill>
              </a:rPr>
              <a:t>Characters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4" y="2060848"/>
            <a:ext cx="3657598" cy="3888432"/>
          </a:xfrm>
        </p:spPr>
        <p:txBody>
          <a:bodyPr>
            <a:normAutofit fontScale="92500"/>
          </a:bodyPr>
          <a:lstStyle/>
          <a:p>
            <a:r>
              <a:rPr lang="el-GR" dirty="0"/>
              <a:t>Οι πρωταγωνιστές είναι δύο</a:t>
            </a:r>
            <a:r>
              <a:rPr lang="en-US" dirty="0"/>
              <a:t> o </a:t>
            </a:r>
            <a:r>
              <a:rPr lang="el-GR" dirty="0"/>
              <a:t>πατέρας και γιος. ο γιος έχει μπλέξει, έχει διωχτεί από το σπίτι, από το πατέρα του αλλά η μοίρα τους φέρνει ξανά κοντά.</a:t>
            </a:r>
            <a:endParaRPr lang="en-US" dirty="0"/>
          </a:p>
          <a:p>
            <a:r>
              <a:rPr lang="en-US" dirty="0"/>
              <a:t> </a:t>
            </a:r>
            <a:r>
              <a:rPr lang="el-GR" dirty="0"/>
              <a:t>Οι δευτερεύοντες ρόλοι είναι τρεις, ο 2ος ληστής ο οποίος είναι φίλος του γιου</a:t>
            </a:r>
            <a:r>
              <a:rPr lang="en-US" dirty="0"/>
              <a:t>, </a:t>
            </a:r>
            <a:r>
              <a:rPr lang="el-GR" dirty="0"/>
              <a:t>μια γειτόνισσα που βλέπει από το μπαλκόνι την ώρα που μπαίνουν οι ληστές στο διαμέρισμα και θα ειδοποιήσει την αστυνομία και ένας αστυνομικός ο οποίος θα πάει στην ώρα της ληστείας.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</a:t>
            </a:r>
            <a:r>
              <a:rPr lang="el-GR" noProof="1"/>
              <a:t>4</a:t>
            </a:r>
            <a:endParaRPr lang="en-US" noProof="1"/>
          </a:p>
        </p:txBody>
      </p:sp>
      <p:pic>
        <p:nvPicPr>
          <p:cNvPr id="41987" name="Picture 3" descr="C:\Users\ebabo\Pictures\Screenshots\Στιγμιότυπο οθόνης (948).png"/>
          <p:cNvPicPr>
            <a:picLocks noChangeAspect="1" noChangeArrowheads="1"/>
          </p:cNvPicPr>
          <p:nvPr/>
        </p:nvPicPr>
        <p:blipFill>
          <a:blip r:embed="rId3"/>
          <a:srcRect l="24112" t="11450" r="54983" b="33688"/>
          <a:stretch>
            <a:fillRect/>
          </a:stretch>
        </p:blipFill>
        <p:spPr bwMode="auto">
          <a:xfrm>
            <a:off x="6572264" y="870865"/>
            <a:ext cx="2071702" cy="3058201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41988" name="Picture 4" descr="C:\Users\ebabo\Pictures\Screenshots\Στιγμιότυπο οθόνης (949).png"/>
          <p:cNvPicPr>
            <a:picLocks noChangeAspect="1" noChangeArrowheads="1"/>
          </p:cNvPicPr>
          <p:nvPr/>
        </p:nvPicPr>
        <p:blipFill>
          <a:blip r:embed="rId4"/>
          <a:srcRect l="28854" t="16574" r="50052" b="43148"/>
          <a:stretch>
            <a:fillRect/>
          </a:stretch>
        </p:blipFill>
        <p:spPr bwMode="auto">
          <a:xfrm>
            <a:off x="3581720" y="3500438"/>
            <a:ext cx="2633354" cy="2828392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41989" name="Picture 5" descr="C:\Users\ebabo\Pictures\Screenshots\Στιγμιότυπο οθόνης (950).png"/>
          <p:cNvPicPr>
            <a:picLocks noChangeAspect="1" noChangeArrowheads="1"/>
          </p:cNvPicPr>
          <p:nvPr/>
        </p:nvPicPr>
        <p:blipFill>
          <a:blip r:embed="rId5"/>
          <a:srcRect l="24986" t="20625" r="52163" b="21562"/>
          <a:stretch>
            <a:fillRect/>
          </a:stretch>
        </p:blipFill>
        <p:spPr bwMode="auto">
          <a:xfrm>
            <a:off x="7286676" y="3643314"/>
            <a:ext cx="1857356" cy="2643206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41991" name="Picture 7" descr="C:\Users\ebabo\Pictures\Screenshots\Στιγμιότυπο οθόνης (952).png"/>
          <p:cNvPicPr>
            <a:picLocks noChangeAspect="1" noChangeArrowheads="1"/>
          </p:cNvPicPr>
          <p:nvPr/>
        </p:nvPicPr>
        <p:blipFill>
          <a:blip r:embed="rId6"/>
          <a:srcRect l="24363" t="15711" r="53763" b="22963"/>
          <a:stretch>
            <a:fillRect/>
          </a:stretch>
        </p:blipFill>
        <p:spPr bwMode="auto">
          <a:xfrm>
            <a:off x="5715008" y="3500438"/>
            <a:ext cx="1857388" cy="292895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41986" name="Picture 2" descr="C:\Users\ebabo\Pictures\Screenshots\Στιγμιότυπο οθόνης (947).png"/>
          <p:cNvPicPr>
            <a:picLocks noChangeAspect="1" noChangeArrowheads="1"/>
          </p:cNvPicPr>
          <p:nvPr/>
        </p:nvPicPr>
        <p:blipFill>
          <a:blip r:embed="rId7"/>
          <a:srcRect l="22656" t="15092" r="53125" b="33518"/>
          <a:stretch>
            <a:fillRect/>
          </a:stretch>
        </p:blipFill>
        <p:spPr bwMode="auto">
          <a:xfrm>
            <a:off x="4429125" y="857232"/>
            <a:ext cx="2453992" cy="292895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CORP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60260</TotalTime>
  <Words>659</Words>
  <Application>Microsoft Office PowerPoint</Application>
  <PresentationFormat>On-screen Show (4:3)</PresentationFormat>
  <Paragraphs>114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Open Sans</vt:lpstr>
      <vt:lpstr>SHOWEET-CORPO</vt:lpstr>
      <vt:lpstr>Showeet theme</vt:lpstr>
      <vt:lpstr>1_Blank</vt:lpstr>
      <vt:lpstr>1_Showeet theme</vt:lpstr>
      <vt:lpstr>Wrong choice ?</vt:lpstr>
      <vt:lpstr>case</vt:lpstr>
      <vt:lpstr>Case</vt:lpstr>
      <vt:lpstr>Target group</vt:lpstr>
      <vt:lpstr>Target group</vt:lpstr>
      <vt:lpstr>Worldbuilding</vt:lpstr>
      <vt:lpstr>Worldbuilding</vt:lpstr>
      <vt:lpstr>Characters</vt:lpstr>
      <vt:lpstr>Characters</vt:lpstr>
      <vt:lpstr>Scenery</vt:lpstr>
      <vt:lpstr>Scenery</vt:lpstr>
      <vt:lpstr>Scenery</vt:lpstr>
      <vt:lpstr>Scenery</vt:lpstr>
      <vt:lpstr>Scenery</vt:lpstr>
      <vt:lpstr>Comic</vt:lpstr>
      <vt:lpstr>Comic</vt:lpstr>
      <vt:lpstr>animation film</vt:lpstr>
      <vt:lpstr>Animation film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 - PowerPoint Template</dc:title>
  <dc:creator>showeet.com</dc:creator>
  <dc:description>© Copyright Showeet.com</dc:description>
  <cp:lastModifiedBy>ELENI VAVOURAKI</cp:lastModifiedBy>
  <cp:revision>10</cp:revision>
  <dcterms:created xsi:type="dcterms:W3CDTF">2011-05-09T14:18:21Z</dcterms:created>
  <dcterms:modified xsi:type="dcterms:W3CDTF">2023-06-02T14:26:40Z</dcterms:modified>
  <cp:category>Templates</cp:category>
</cp:coreProperties>
</file>